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1" r:id="rId3"/>
    <p:sldId id="268" r:id="rId4"/>
    <p:sldId id="270" r:id="rId5"/>
    <p:sldId id="274" r:id="rId6"/>
    <p:sldId id="258" r:id="rId7"/>
    <p:sldId id="269" r:id="rId8"/>
    <p:sldId id="273" r:id="rId9"/>
    <p:sldId id="272" r:id="rId10"/>
    <p:sldId id="260" r:id="rId11"/>
    <p:sldId id="261" r:id="rId12"/>
    <p:sldId id="262" r:id="rId13"/>
    <p:sldId id="263" r:id="rId14"/>
    <p:sldId id="264" r:id="rId15"/>
    <p:sldId id="27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1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660"/>
  </p:normalViewPr>
  <p:slideViewPr>
    <p:cSldViewPr>
      <p:cViewPr varScale="1">
        <p:scale>
          <a:sx n="69" d="100"/>
          <a:sy n="69" d="100"/>
        </p:scale>
        <p:origin x="-14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F88B-DFDB-4D9A-8F8B-076438A6A3A6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BB51-F264-4889-A10B-09536815D8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F88B-DFDB-4D9A-8F8B-076438A6A3A6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BB51-F264-4889-A10B-09536815D8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F88B-DFDB-4D9A-8F8B-076438A6A3A6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BB51-F264-4889-A10B-09536815D8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F88B-DFDB-4D9A-8F8B-076438A6A3A6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BB51-F264-4889-A10B-09536815D8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F88B-DFDB-4D9A-8F8B-076438A6A3A6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BB51-F264-4889-A10B-09536815D8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F88B-DFDB-4D9A-8F8B-076438A6A3A6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BB51-F264-4889-A10B-09536815D8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F88B-DFDB-4D9A-8F8B-076438A6A3A6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BB51-F264-4889-A10B-09536815D8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F88B-DFDB-4D9A-8F8B-076438A6A3A6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BB51-F264-4889-A10B-09536815D8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F88B-DFDB-4D9A-8F8B-076438A6A3A6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BB51-F264-4889-A10B-09536815D8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F88B-DFDB-4D9A-8F8B-076438A6A3A6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BB51-F264-4889-A10B-09536815D8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F88B-DFDB-4D9A-8F8B-076438A6A3A6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ABB51-F264-4889-A10B-09536815D8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5000">
              <a:schemeClr val="accent6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9F88B-DFDB-4D9A-8F8B-076438A6A3A6}" type="datetimeFigureOut">
              <a:rPr lang="ru-RU" smtClean="0"/>
              <a:pPr/>
              <a:t>28.03.2018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ABB51-F264-4889-A10B-09536815D82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http://www.jcilondon.org.uk/images/005893/question-mark.jpg"/>
          <p:cNvPicPr/>
          <p:nvPr/>
        </p:nvPicPr>
        <p:blipFill>
          <a:blip r:embed="rId3" cstate="print"/>
          <a:srcRect b="31250"/>
          <a:stretch>
            <a:fillRect/>
          </a:stretch>
        </p:blipFill>
        <p:spPr bwMode="auto">
          <a:xfrm>
            <a:off x="6286512" y="928670"/>
            <a:ext cx="1857356" cy="192882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57158" y="214290"/>
            <a:ext cx="8372476" cy="4357718"/>
          </a:xfrm>
          <a:effectLst/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Муниципальное бюджетное дошкольное образовательное учреждение «Детский сад №33»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7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Исследовательский проект по направлению: естествознание – неживая природа</a:t>
            </a:r>
            <a:r>
              <a:rPr lang="ru-RU" sz="3200" dirty="0" smtClean="0">
                <a:solidFill>
                  <a:srgbClr val="002060"/>
                </a:solidFill>
              </a:rPr>
              <a:t/>
            </a:r>
            <a:br>
              <a:rPr lang="ru-RU" sz="3200" dirty="0" smtClean="0">
                <a:solidFill>
                  <a:srgbClr val="002060"/>
                </a:solidFill>
              </a:rPr>
            </a:b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D115B6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  <a:t>«Что же такое глина?»</a:t>
            </a:r>
            <a:endParaRPr lang="ru-RU" sz="3900" dirty="0">
              <a:ln>
                <a:solidFill>
                  <a:srgbClr val="00B050"/>
                </a:solidFill>
              </a:ln>
              <a:solidFill>
                <a:srgbClr val="D115B6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57158" y="5072074"/>
            <a:ext cx="8229600" cy="982651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" name="Рисунок 5" descr="C:\Documents and Settings\Мама\Рабочий стол\Картинки\hello_html_7b9566b6.pn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3286124"/>
            <a:ext cx="3440757" cy="341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fs3.ppt4web.ru/images/135901/197963/640/img8.jpg"/>
          <p:cNvPicPr/>
          <p:nvPr/>
        </p:nvPicPr>
        <p:blipFill>
          <a:blip r:embed="rId5"/>
          <a:srcRect l="50000" t="21293" b="14117"/>
          <a:stretch>
            <a:fillRect/>
          </a:stretch>
        </p:blipFill>
        <p:spPr bwMode="auto">
          <a:xfrm>
            <a:off x="1071538" y="928670"/>
            <a:ext cx="1883258" cy="192882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://www.dobrynushka.ru/userfiles/file/0_8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4624086"/>
            <a:ext cx="4786346" cy="223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97568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C00000"/>
                </a:solidFill>
              </a:rPr>
              <a:t>I</a:t>
            </a:r>
            <a:r>
              <a:rPr lang="ru-RU" b="1" u="sng" dirty="0" smtClean="0">
                <a:solidFill>
                  <a:srgbClr val="C00000"/>
                </a:solidFill>
              </a:rPr>
              <a:t> этап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1. Наблюдение за деятельностью детей и выявление сферы интересов. </a:t>
            </a:r>
            <a:b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2. Организация проблемной ситуации.</a:t>
            </a:r>
            <a:b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3. Формулировка исследовательской задачи.</a:t>
            </a:r>
            <a:b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http://www.cliparthut.com/clip-arts/349/question-mark-clip-art-349807.jpg"/>
          <p:cNvPicPr/>
          <p:nvPr/>
        </p:nvPicPr>
        <p:blipFill>
          <a:blip r:embed="rId2" cstate="print"/>
          <a:srcRect l="1454" t="1499" r="10262" b="1499"/>
          <a:stretch>
            <a:fillRect/>
          </a:stretch>
        </p:blipFill>
        <p:spPr bwMode="auto">
          <a:xfrm>
            <a:off x="142844" y="142852"/>
            <a:ext cx="2350259" cy="2844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7543824" cy="642942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smtClean="0">
                <a:solidFill>
                  <a:srgbClr val="D115B6"/>
                </a:solidFill>
              </a:rPr>
              <a:t>Откуда она взялась?</a:t>
            </a:r>
            <a:endParaRPr lang="ru-RU" b="1" dirty="0">
              <a:solidFill>
                <a:srgbClr val="D115B6"/>
              </a:solidFill>
            </a:endParaRPr>
          </a:p>
        </p:txBody>
      </p:sp>
      <p:pic>
        <p:nvPicPr>
          <p:cNvPr id="3" name="Рисунок 2" descr="H:\Проект глина\ФОТО для глины\смотрим глину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286124"/>
            <a:ext cx="4214842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:\Проект глина\ФОТО для глины\см.гл.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1071546"/>
            <a:ext cx="4095877" cy="30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357290" y="1857364"/>
            <a:ext cx="353609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Это что, грязь?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143504" y="4786322"/>
            <a:ext cx="351910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Почему она</a:t>
            </a:r>
          </a:p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коричневая?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69072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C00000"/>
                </a:solidFill>
              </a:rPr>
              <a:t>II </a:t>
            </a:r>
            <a:r>
              <a:rPr lang="ru-RU" b="1" u="sng" dirty="0" smtClean="0">
                <a:solidFill>
                  <a:srgbClr val="C00000"/>
                </a:solidFill>
              </a:rPr>
              <a:t>этап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Реализация проекта (поиск ответа на поставленный вопрос).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>
                <a:solidFill>
                  <a:srgbClr val="7030A0"/>
                </a:solidFill>
              </a:rPr>
              <a:t>1.Поиск информации о природном материале - глине. </a:t>
            </a:r>
            <a:br>
              <a:rPr lang="ru-RU" b="1" i="1" dirty="0" smtClean="0">
                <a:solidFill>
                  <a:srgbClr val="7030A0"/>
                </a:solidFill>
              </a:rPr>
            </a:br>
            <a:r>
              <a:rPr lang="ru-RU" b="1" i="1" dirty="0" smtClean="0">
                <a:solidFill>
                  <a:srgbClr val="7030A0"/>
                </a:solidFill>
              </a:rPr>
              <a:t>2.Создание альбома (фиксирование этапов работы и результатов исследования).</a:t>
            </a:r>
            <a:br>
              <a:rPr lang="ru-RU" b="1" i="1" dirty="0" smtClean="0">
                <a:solidFill>
                  <a:srgbClr val="7030A0"/>
                </a:solidFill>
              </a:rPr>
            </a:br>
            <a:r>
              <a:rPr lang="ru-RU" b="1" i="1" dirty="0" smtClean="0">
                <a:solidFill>
                  <a:srgbClr val="7030A0"/>
                </a:solidFill>
              </a:rPr>
              <a:t>3.Практическая деятельность</a:t>
            </a:r>
            <a:r>
              <a:rPr lang="ru-RU" dirty="0" smtClean="0">
                <a:solidFill>
                  <a:srgbClr val="7030A0"/>
                </a:solidFill>
              </a:rPr>
              <a:t>. </a:t>
            </a:r>
            <a:br>
              <a:rPr lang="ru-RU" dirty="0" smtClean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vsyaufa.ru/boardsimg/board_1511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142852"/>
            <a:ext cx="2786082" cy="2767133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Documents and Settings\Мама\Рабочий стол\Картинки\41749aa04fac530619c560eb0778184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5" y="142852"/>
            <a:ext cx="2786082" cy="271464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E:\Проект глина\ГЛИНА\P1020791.JPG"/>
          <p:cNvPicPr/>
          <p:nvPr/>
        </p:nvPicPr>
        <p:blipFill>
          <a:blip r:embed="rId4" cstate="print"/>
          <a:srcRect l="2640"/>
          <a:stretch>
            <a:fillRect/>
          </a:stretch>
        </p:blipFill>
        <p:spPr bwMode="auto">
          <a:xfrm rot="20948995">
            <a:off x="440750" y="3209123"/>
            <a:ext cx="4000528" cy="2786082"/>
          </a:xfrm>
          <a:prstGeom prst="rect">
            <a:avLst/>
          </a:prstGeom>
          <a:noFill/>
          <a:ln w="9525">
            <a:solidFill>
              <a:schemeClr val="bg2">
                <a:lumMod val="10000"/>
              </a:schemeClr>
            </a:solidFill>
            <a:miter lim="800000"/>
            <a:headEnd/>
            <a:tailEnd/>
          </a:ln>
        </p:spPr>
      </p:pic>
      <p:pic>
        <p:nvPicPr>
          <p:cNvPr id="5" name="Рисунок 4" descr="E:\Проект глина\ГЛИНА\P1020790.JPG"/>
          <p:cNvPicPr/>
          <p:nvPr/>
        </p:nvPicPr>
        <p:blipFill>
          <a:blip r:embed="rId5" cstate="print"/>
          <a:srcRect l="11888"/>
          <a:stretch>
            <a:fillRect/>
          </a:stretch>
        </p:blipFill>
        <p:spPr bwMode="auto">
          <a:xfrm rot="20994944">
            <a:off x="4806298" y="3321007"/>
            <a:ext cx="3929090" cy="3022876"/>
          </a:xfrm>
          <a:prstGeom prst="rect">
            <a:avLst/>
          </a:prstGeom>
          <a:noFill/>
          <a:ln w="9525">
            <a:solidFill>
              <a:schemeClr val="bg2">
                <a:lumMod val="10000"/>
              </a:schemeClr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786050" y="571480"/>
            <a:ext cx="3609445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Поиск информации в энциклопедиях и интернете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&amp;icy;&amp;zcy; &amp;kcy;&amp;acy;&amp;kcy;&amp;ocy;&amp;gcy;&amp;ocy; &amp;vcy;&amp;iecy;&amp;shchcy;&amp;iecy;&amp;scy;&amp;tcy;&amp;vcy;&amp;acy; &amp;scy;&amp;ocy;&amp;scy;&amp;tcy;&amp;ocy;&amp;icy;&amp;tcy; &amp;gcy;&amp;lcy;&amp;icy;&amp;ncy;&amp;acy;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4286256"/>
            <a:ext cx="4467603" cy="2214578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14283" y="5500703"/>
            <a:ext cx="514353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solidFill>
                  <a:srgbClr val="D115B6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Глина – это разрушенные скалы</a:t>
            </a:r>
            <a:endParaRPr lang="ru-RU" sz="4000" b="1" cap="none" spc="0" dirty="0">
              <a:ln w="11430"/>
              <a:solidFill>
                <a:srgbClr val="D115B6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57554" y="285728"/>
            <a:ext cx="55721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Происхождение глины</a:t>
            </a:r>
            <a:endParaRPr lang="ru-RU" sz="40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Рисунок 5" descr="C:\Documents and Settings\Мама\Рабочий стол\Картинки\Синий Урал\T31gaTS9Of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714620"/>
            <a:ext cx="3857652" cy="2715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www.newdesignfile.com/postpic/2014/01/rain-photoshop_211457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2000240"/>
            <a:ext cx="2428892" cy="2143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://images.forwallpaper.com/files/thumbs/preview/88/881992__winter-wallpaper-nature_p.jpg"/>
          <p:cNvPicPr/>
          <p:nvPr/>
        </p:nvPicPr>
        <p:blipFill>
          <a:blip r:embed="rId5"/>
          <a:srcRect r="13474"/>
          <a:stretch>
            <a:fillRect/>
          </a:stretch>
        </p:blipFill>
        <p:spPr bwMode="auto">
          <a:xfrm>
            <a:off x="3428992" y="1428736"/>
            <a:ext cx="2585109" cy="1985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://www.point.ru/static/galleries/0019/0019414/6006.jpg"/>
          <p:cNvPicPr/>
          <p:nvPr/>
        </p:nvPicPr>
        <p:blipFill>
          <a:blip r:embed="rId6"/>
          <a:srcRect b="18857"/>
          <a:stretch>
            <a:fillRect/>
          </a:stretch>
        </p:blipFill>
        <p:spPr bwMode="auto">
          <a:xfrm>
            <a:off x="428596" y="357166"/>
            <a:ext cx="250033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http://d2me0fuzw8a1c5.cloudfront.net/sites/default/files/styles/large/public/images/22922/gosudarstvennyy_muzey_istorii_mongolii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85728"/>
            <a:ext cx="4572032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286380" y="571480"/>
            <a:ext cx="314327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Глина рядом с человеко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 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4857760"/>
            <a:ext cx="378621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 древнейших времён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1" name="Рисунок 10" descr="http://900igr.net/datas/istorija/Zemledelie-i-skotovodstvo/0015-015-Glinjanaja-posud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2357430"/>
            <a:ext cx="4857784" cy="4280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29124" y="214290"/>
            <a:ext cx="449600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Из глины первобытные люди начали делать посуду и игрушки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5473005"/>
            <a:ext cx="392909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 на Руси знаменитые промыслы – глиняные игрушки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Рисунок 4" descr="http://www.photorena.com/photos/images/akrotiri/akrotiri-athens-photo.jpg"/>
          <p:cNvPicPr/>
          <p:nvPr/>
        </p:nvPicPr>
        <p:blipFill>
          <a:blip r:embed="rId2"/>
          <a:srcRect l="15008" t="15352"/>
          <a:stretch>
            <a:fillRect/>
          </a:stretch>
        </p:blipFill>
        <p:spPr bwMode="auto">
          <a:xfrm>
            <a:off x="3428992" y="1643050"/>
            <a:ext cx="2736525" cy="2795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www.martlib.ru/wp-content/uploads/2015/03/31.jpg"/>
          <p:cNvPicPr/>
          <p:nvPr/>
        </p:nvPicPr>
        <p:blipFill>
          <a:blip r:embed="rId3"/>
          <a:srcRect l="8929" r="10714"/>
          <a:stretch>
            <a:fillRect/>
          </a:stretch>
        </p:blipFill>
        <p:spPr bwMode="auto">
          <a:xfrm>
            <a:off x="142844" y="214290"/>
            <a:ext cx="321471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igrushkashb.ru/wp-content/uploads/2011/12/15-16-%D0%B2%D0%B5%D0%BA1.jpg"/>
          <p:cNvPicPr/>
          <p:nvPr/>
        </p:nvPicPr>
        <p:blipFill>
          <a:blip r:embed="rId4"/>
          <a:srcRect l="6453" t="4037" r="6453" b="6225"/>
          <a:stretch>
            <a:fillRect/>
          </a:stretch>
        </p:blipFill>
        <p:spPr bwMode="auto">
          <a:xfrm>
            <a:off x="6215074" y="1928802"/>
            <a:ext cx="278608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4.bp.blogspot.com/-aHMf1BjVThY/TtNY7YASROI/AAAAAAAAAr4/JCS_Swy56gw/s1600/%25D0%25BA%25D0%25BE%25D0%25B2%25D1%2580%25D0%25BE%25D0%25B2%25D1%2581%25D0%25BA%25D0%25B0%25D1%258F.jpg"/>
          <p:cNvPicPr/>
          <p:nvPr/>
        </p:nvPicPr>
        <p:blipFill>
          <a:blip r:embed="rId5"/>
          <a:srcRect l="13453" t="2631" r="17752" b="2631"/>
          <a:stretch>
            <a:fillRect/>
          </a:stretch>
        </p:blipFill>
        <p:spPr bwMode="auto">
          <a:xfrm>
            <a:off x="214282" y="2857496"/>
            <a:ext cx="307183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www.bel.ru/upload/iblock/2a0/899809_227830.jpg"/>
          <p:cNvPicPr/>
          <p:nvPr/>
        </p:nvPicPr>
        <p:blipFill>
          <a:blip r:embed="rId6"/>
          <a:srcRect l="4853" t="11238"/>
          <a:stretch>
            <a:fillRect/>
          </a:stretch>
        </p:blipFill>
        <p:spPr bwMode="auto">
          <a:xfrm>
            <a:off x="5214942" y="4429132"/>
            <a:ext cx="2857521" cy="22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http://www.azbuka-stroy.ru/images/140327184537_big.jpg"/>
          <p:cNvPicPr/>
          <p:nvPr/>
        </p:nvPicPr>
        <p:blipFill>
          <a:blip r:embed="rId2" cstate="print"/>
          <a:srcRect r="8282"/>
          <a:stretch>
            <a:fillRect/>
          </a:stretch>
        </p:blipFill>
        <p:spPr bwMode="auto">
          <a:xfrm>
            <a:off x="3214678" y="214290"/>
            <a:ext cx="3000396" cy="228601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 descr="E:\Проект глина\ГЛИНА\P1020787.JPG"/>
          <p:cNvPicPr/>
          <p:nvPr/>
        </p:nvPicPr>
        <p:blipFill>
          <a:blip r:embed="rId3" cstate="print"/>
          <a:srcRect l="18793"/>
          <a:stretch>
            <a:fillRect/>
          </a:stretch>
        </p:blipFill>
        <p:spPr bwMode="auto">
          <a:xfrm>
            <a:off x="6143636" y="4000504"/>
            <a:ext cx="2832845" cy="2500330"/>
          </a:xfrm>
          <a:prstGeom prst="rect">
            <a:avLst/>
          </a:prstGeom>
          <a:noFill/>
          <a:ln w="9525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4" name="Рисунок 3" descr="H:\Проект глина\Глина и печка\P102081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857628"/>
            <a:ext cx="309834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E:\Проект глина\ГЛИНА\P1020785.JPG"/>
          <p:cNvPicPr/>
          <p:nvPr/>
        </p:nvPicPr>
        <p:blipFill>
          <a:blip r:embed="rId5" cstate="print"/>
          <a:srcRect l="4079"/>
          <a:stretch>
            <a:fillRect/>
          </a:stretch>
        </p:blipFill>
        <p:spPr bwMode="auto">
          <a:xfrm>
            <a:off x="214282" y="214290"/>
            <a:ext cx="3090441" cy="2357454"/>
          </a:xfrm>
          <a:prstGeom prst="rect">
            <a:avLst/>
          </a:prstGeom>
          <a:noFill/>
          <a:ln w="9525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214678" y="2500306"/>
            <a:ext cx="285752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Применение глины человеком</a:t>
            </a:r>
            <a:endParaRPr lang="ru-RU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3000372"/>
            <a:ext cx="303038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строительстве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57950" y="2786058"/>
            <a:ext cx="243814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Изготовляют кирпичи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571868" y="6072206"/>
            <a:ext cx="236994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Кладут печи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5" name="Рисунок 14" descr="http://images.myshared.ru/7/801450/slide_14.jpg"/>
          <p:cNvPicPr/>
          <p:nvPr/>
        </p:nvPicPr>
        <p:blipFill>
          <a:blip r:embed="rId6"/>
          <a:srcRect l="2715" t="36766" b="9678"/>
          <a:stretch>
            <a:fillRect/>
          </a:stretch>
        </p:blipFill>
        <p:spPr bwMode="auto">
          <a:xfrm>
            <a:off x="3428992" y="4214818"/>
            <a:ext cx="2560115" cy="1938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Сергей\Desktop\P1010003.JPG"/>
          <p:cNvPicPr/>
          <p:nvPr/>
        </p:nvPicPr>
        <p:blipFill>
          <a:blip r:embed="rId7" cstate="print"/>
          <a:srcRect l="12339" t="3366" r="26811" b="13405"/>
          <a:stretch>
            <a:fillRect/>
          </a:stretch>
        </p:blipFill>
        <p:spPr bwMode="auto">
          <a:xfrm>
            <a:off x="6143636" y="214290"/>
            <a:ext cx="271464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http://moskva.doski.ru/i/07/95/79533.gif"/>
          <p:cNvPicPr/>
          <p:nvPr/>
        </p:nvPicPr>
        <p:blipFill>
          <a:blip r:embed="rId2"/>
          <a:srcRect l="2097" t="5675" r="31390" b="14263"/>
          <a:stretch>
            <a:fillRect/>
          </a:stretch>
        </p:blipFill>
        <p:spPr bwMode="auto">
          <a:xfrm>
            <a:off x="214282" y="3500438"/>
            <a:ext cx="268745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krgora-ds46.edumsko.ru/uploads/3000/2868/section/232813/kartinki/krest.jpg"/>
          <p:cNvPicPr/>
          <p:nvPr/>
        </p:nvPicPr>
        <p:blipFill>
          <a:blip r:embed="rId3"/>
          <a:srcRect l="18322" t="1713" r="19872" b="9149"/>
          <a:stretch>
            <a:fillRect/>
          </a:stretch>
        </p:blipFill>
        <p:spPr bwMode="auto">
          <a:xfrm>
            <a:off x="5429256" y="3714752"/>
            <a:ext cx="1857388" cy="2071702"/>
          </a:xfrm>
          <a:prstGeom prst="flowChartConnector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 descr="&amp;icy;&amp;zcy; &amp;chcy;&amp;iecy;&amp;gcy;&amp;ocy; &amp;scy;&amp;ocy;&amp;scy;&amp;tcy;&amp;ocy;&amp;yacy;&amp;tcy; &amp;pcy;&amp;iecy;&amp;scy;&amp;ocy;&amp;kcy; &amp;icy; &amp;gcy;&amp;lcy;&amp;icy;&amp;ncy;&amp;acy;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0892" y="5000636"/>
            <a:ext cx="1935148" cy="1589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E:\Проект глина\ГЛИНА\P102078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357166"/>
            <a:ext cx="4429155" cy="3025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357422" y="3429000"/>
            <a:ext cx="65448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Применение глины в медицине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86314" y="142852"/>
            <a:ext cx="421484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борется с микробами и бактериями 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5857892"/>
            <a:ext cx="293202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Успокаивает боль</a:t>
            </a:r>
          </a:p>
          <a:p>
            <a:pPr algn="ctr"/>
            <a:r>
              <a:rPr lang="ru-RU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Очищает кожу</a:t>
            </a:r>
            <a:endParaRPr lang="ru-RU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9" name="Рисунок 8" descr="http://bezpryischeynalicekak.ru/lovrkutovd/img983396.jpg"/>
          <p:cNvPicPr/>
          <p:nvPr/>
        </p:nvPicPr>
        <p:blipFill>
          <a:blip r:embed="rId6"/>
          <a:srcRect t="9535" r="1704" b="12558"/>
          <a:stretch>
            <a:fillRect/>
          </a:stretch>
        </p:blipFill>
        <p:spPr bwMode="auto">
          <a:xfrm>
            <a:off x="5357818" y="1142984"/>
            <a:ext cx="3439150" cy="2025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perry.spb.ru/img/glina-snimaet-bol-v-sustavah.jpg"/>
          <p:cNvPicPr/>
          <p:nvPr/>
        </p:nvPicPr>
        <p:blipFill>
          <a:blip r:embed="rId7"/>
          <a:srcRect r="28470"/>
          <a:stretch>
            <a:fillRect/>
          </a:stretch>
        </p:blipFill>
        <p:spPr bwMode="auto">
          <a:xfrm>
            <a:off x="3428992" y="4857760"/>
            <a:ext cx="2326511" cy="1851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85852" y="0"/>
            <a:ext cx="650085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Юные художники используют глину для творчества</a:t>
            </a:r>
            <a:endParaRPr lang="ru-RU" sz="3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4000504"/>
            <a:ext cx="33600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4000504"/>
            <a:ext cx="33600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1214422"/>
            <a:ext cx="33600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1285860"/>
            <a:ext cx="33600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tyatya.ru/upfiles/images/15-03/1425401007-1.jpg"/>
          <p:cNvPicPr/>
          <p:nvPr/>
        </p:nvPicPr>
        <p:blipFill>
          <a:blip r:embed="rId2"/>
          <a:srcRect l="7453" t="-397" r="-821"/>
          <a:stretch>
            <a:fillRect/>
          </a:stretch>
        </p:blipFill>
        <p:spPr bwMode="auto">
          <a:xfrm>
            <a:off x="4857752" y="3286124"/>
            <a:ext cx="3714776" cy="2982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857488" y="0"/>
            <a:ext cx="331789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Свойства глины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43372" y="2500306"/>
            <a:ext cx="237507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Разные цвета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86116" y="857232"/>
            <a:ext cx="306276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Пластичная, </a:t>
            </a:r>
          </a:p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удерживает форму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6000768"/>
            <a:ext cx="406470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 пропускает воду</a:t>
            </a:r>
            <a:r>
              <a:rPr lang="ru-RU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воду</a:t>
            </a:r>
            <a:endParaRPr lang="ru-RU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00166" y="3000372"/>
            <a:ext cx="265014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</a:t>
            </a:r>
            <a:r>
              <a:rPr lang="ru-RU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гнеупорная</a:t>
            </a:r>
            <a:endParaRPr lang="ru-RU" sz="2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9" name="Рисунок 8" descr="http://skachat-kartinki.ru/img/picture/Oct/05/63eb765c62b30f3cdc84256f044e6c04/mini_1.jpg"/>
          <p:cNvPicPr/>
          <p:nvPr/>
        </p:nvPicPr>
        <p:blipFill>
          <a:blip r:embed="rId3"/>
          <a:srcRect l="13219" r="7466"/>
          <a:stretch>
            <a:fillRect/>
          </a:stretch>
        </p:blipFill>
        <p:spPr bwMode="auto">
          <a:xfrm>
            <a:off x="7000892" y="214290"/>
            <a:ext cx="1928826" cy="2571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://katinclub.ru/wp-content/uploads/2011/04/3.-Takoy-kusok-glinyi-ya-nashla-za-gorodom-na-beregu-vodoyoma.-300x225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714356"/>
            <a:ext cx="300039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://gonchar.arbooz.info/wp-content/uploads/sites/87/2015/09/x_cf306113-300x225.jpg"/>
          <p:cNvPicPr/>
          <p:nvPr/>
        </p:nvPicPr>
        <p:blipFill>
          <a:blip r:embed="rId5"/>
          <a:srcRect l="3294" t="4762" r="3395"/>
          <a:stretch>
            <a:fillRect/>
          </a:stretch>
        </p:blipFill>
        <p:spPr bwMode="auto">
          <a:xfrm>
            <a:off x="571472" y="3571876"/>
            <a:ext cx="3395827" cy="23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5984" y="142852"/>
            <a:ext cx="467993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Практическая деятельность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Рисунок 3" descr="E:\Проект глина\ГЛИНА\P1020794.JPG"/>
          <p:cNvPicPr/>
          <p:nvPr/>
        </p:nvPicPr>
        <p:blipFill>
          <a:blip r:embed="rId2" cstate="print"/>
          <a:srcRect l="22541" r="17690"/>
          <a:stretch>
            <a:fillRect/>
          </a:stretch>
        </p:blipFill>
        <p:spPr bwMode="auto">
          <a:xfrm>
            <a:off x="2643174" y="785794"/>
            <a:ext cx="2714644" cy="2214578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E:\Проект глина\ГЛИНА\P1020797.JPG"/>
          <p:cNvPicPr/>
          <p:nvPr/>
        </p:nvPicPr>
        <p:blipFill>
          <a:blip r:embed="rId3" cstate="print"/>
          <a:srcRect l="6543" r="5095"/>
          <a:stretch>
            <a:fillRect/>
          </a:stretch>
        </p:blipFill>
        <p:spPr bwMode="auto">
          <a:xfrm>
            <a:off x="214282" y="3143248"/>
            <a:ext cx="307140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E:\Проект глина\ГЛИНА\P1020796.JPG"/>
          <p:cNvPicPr/>
          <p:nvPr/>
        </p:nvPicPr>
        <p:blipFill>
          <a:blip r:embed="rId4" cstate="print"/>
          <a:srcRect l="18002" r="5579"/>
          <a:stretch>
            <a:fillRect/>
          </a:stretch>
        </p:blipFill>
        <p:spPr bwMode="auto">
          <a:xfrm>
            <a:off x="3428992" y="3571876"/>
            <a:ext cx="271464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E:\Проект глина\ГЛИНА\P1020798.JPG"/>
          <p:cNvPicPr/>
          <p:nvPr/>
        </p:nvPicPr>
        <p:blipFill>
          <a:blip r:embed="rId5" cstate="print"/>
          <a:srcRect r="17970"/>
          <a:stretch>
            <a:fillRect/>
          </a:stretch>
        </p:blipFill>
        <p:spPr bwMode="auto">
          <a:xfrm>
            <a:off x="6286512" y="4429132"/>
            <a:ext cx="271464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Documents and Settings\Мама\Рабочий стол\Картинки\4543905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29520" y="357166"/>
            <a:ext cx="1407556" cy="20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://content.mycutegraphics.com/graphics/science/scientist-with-clipboard-beaker.pn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596" y="357166"/>
            <a:ext cx="107157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5572132" y="1428736"/>
            <a:ext cx="198907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Лимон</a:t>
            </a:r>
          </a:p>
          <a:p>
            <a:pPr algn="ctr"/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Крахмал</a:t>
            </a:r>
          </a:p>
          <a:p>
            <a:pPr algn="ctr"/>
            <a:r>
              <a:rPr lang="ru-RU" sz="2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Клей ПВА</a:t>
            </a:r>
          </a:p>
          <a:p>
            <a:pPr algn="ctr"/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Вазелин</a:t>
            </a:r>
          </a:p>
          <a:p>
            <a:pPr algn="ctr"/>
            <a:r>
              <a:rPr lang="ru-RU" sz="2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Крем для рук</a:t>
            </a:r>
            <a:endParaRPr lang="ru-RU" sz="2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2844" y="5857892"/>
            <a:ext cx="398147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Соединить все ингредиенты</a:t>
            </a:r>
          </a:p>
          <a:p>
            <a:pPr algn="ctr"/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и перемешать</a:t>
            </a:r>
            <a:endParaRPr lang="ru-RU" sz="2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:\Проект глина\ГЛИНА\P1020806.JPG"/>
          <p:cNvPicPr/>
          <p:nvPr/>
        </p:nvPicPr>
        <p:blipFill>
          <a:blip r:embed="rId2" cstate="print"/>
          <a:srcRect l="16319" t="3385" r="5533"/>
          <a:stretch>
            <a:fillRect/>
          </a:stretch>
        </p:blipFill>
        <p:spPr bwMode="auto">
          <a:xfrm>
            <a:off x="5786446" y="3714752"/>
            <a:ext cx="3143272" cy="294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E:\Проект глина\ГЛИНА\P1020802.JPG"/>
          <p:cNvPicPr/>
          <p:nvPr/>
        </p:nvPicPr>
        <p:blipFill>
          <a:blip r:embed="rId3" cstate="print"/>
          <a:srcRect l="9007" r="22764"/>
          <a:stretch>
            <a:fillRect/>
          </a:stretch>
        </p:blipFill>
        <p:spPr bwMode="auto">
          <a:xfrm>
            <a:off x="357158" y="4143380"/>
            <a:ext cx="2577779" cy="2523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E:\Проект глина\ГЛИНА\P1020801.JPG"/>
          <p:cNvPicPr/>
          <p:nvPr/>
        </p:nvPicPr>
        <p:blipFill>
          <a:blip r:embed="rId4" cstate="print"/>
          <a:srcRect l="3488" r="7235"/>
          <a:stretch>
            <a:fillRect/>
          </a:stretch>
        </p:blipFill>
        <p:spPr bwMode="auto">
          <a:xfrm>
            <a:off x="3857620" y="571480"/>
            <a:ext cx="2880289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Сергей\Desktop\P101000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1142984"/>
            <a:ext cx="2880237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42910" y="142852"/>
            <a:ext cx="242889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Запекаем в микроволновой </a:t>
            </a:r>
          </a:p>
          <a:p>
            <a:pPr algn="ctr"/>
            <a:r>
              <a:rPr lang="ru-RU" sz="2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печке</a:t>
            </a:r>
            <a:endParaRPr lang="ru-RU" sz="2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43306" y="2928934"/>
            <a:ext cx="357700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Запах специфический…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3286124"/>
            <a:ext cx="271051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Полимерная глина готова !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28992" y="4071942"/>
            <a:ext cx="2286017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Вот какие милые снеговики у нас 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получились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3" name="Рисунок 12" descr="http://skachat-kartinki.ru/img/picture/Oct/05/63eb765c62b30f3cdc84256f044e6c04/mini_1.jpg"/>
          <p:cNvPicPr/>
          <p:nvPr/>
        </p:nvPicPr>
        <p:blipFill>
          <a:blip r:embed="rId6"/>
          <a:srcRect l="15966" r="15966"/>
          <a:stretch>
            <a:fillRect/>
          </a:stretch>
        </p:blipFill>
        <p:spPr bwMode="auto">
          <a:xfrm>
            <a:off x="7215206" y="214290"/>
            <a:ext cx="1714512" cy="2696885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http://www.jcilondon.org.uk/images/005893/question-mark.jpg"/>
          <p:cNvPicPr/>
          <p:nvPr/>
        </p:nvPicPr>
        <p:blipFill>
          <a:blip r:embed="rId2" cstate="print"/>
          <a:srcRect b="31250"/>
          <a:stretch>
            <a:fillRect/>
          </a:stretch>
        </p:blipFill>
        <p:spPr bwMode="auto">
          <a:xfrm>
            <a:off x="6286512" y="928670"/>
            <a:ext cx="1857356" cy="192882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57158" y="214290"/>
            <a:ext cx="8372476" cy="4357718"/>
          </a:xfrm>
          <a:effectLst/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Муниципальное бюджетное дошкольное образовательное учреждение «Детский сад №33»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7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Исследовательский проект по направлению: естествознание – неживая природа</a:t>
            </a:r>
            <a:r>
              <a:rPr lang="ru-RU" sz="3200" dirty="0" smtClean="0">
                <a:solidFill>
                  <a:srgbClr val="002060"/>
                </a:solidFill>
              </a:rPr>
              <a:t/>
            </a:r>
            <a:br>
              <a:rPr lang="ru-RU" sz="3200" dirty="0" smtClean="0">
                <a:solidFill>
                  <a:srgbClr val="002060"/>
                </a:solidFill>
              </a:rPr>
            </a:b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D115B6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</a:rPr>
              <a:t>«Что же такое глина?»</a:t>
            </a:r>
            <a:endParaRPr lang="ru-RU" sz="3900" dirty="0">
              <a:ln>
                <a:solidFill>
                  <a:srgbClr val="00B050"/>
                </a:solidFill>
              </a:ln>
              <a:solidFill>
                <a:srgbClr val="D115B6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57158" y="5072074"/>
            <a:ext cx="8229600" cy="982651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" name="Рисунок 5" descr="C:\Documents and Settings\Мама\Рабочий стол\Картинки\hello_html_7b9566b6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3286124"/>
            <a:ext cx="3440757" cy="341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fs3.ppt4web.ru/images/135901/197963/640/img8.jpg"/>
          <p:cNvPicPr/>
          <p:nvPr/>
        </p:nvPicPr>
        <p:blipFill>
          <a:blip r:embed="rId4"/>
          <a:srcRect l="50000" t="21293" b="14117"/>
          <a:stretch>
            <a:fillRect/>
          </a:stretch>
        </p:blipFill>
        <p:spPr bwMode="auto">
          <a:xfrm>
            <a:off x="1071538" y="928670"/>
            <a:ext cx="1883258" cy="192882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://www.dobrynushka.ru/userfiles/file/0_8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4624086"/>
            <a:ext cx="4786346" cy="223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152</Words>
  <Application>Microsoft Office PowerPoint</Application>
  <PresentationFormat>Экран (4:3)</PresentationFormat>
  <Paragraphs>46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Муниципальное бюджетное дошкольное образовательное учреждение «Детский сад №33»     Исследовательский проект по направлению: естествознание – неживая природа «Что же такое глина?»</vt:lpstr>
      <vt:lpstr>I этап 1. Наблюдение за деятельностью детей и выявление сферы интересов.  2. Организация проблемной ситуации. 3. Формулировка исследовательской задачи. </vt:lpstr>
      <vt:lpstr>Откуда она взялась?</vt:lpstr>
      <vt:lpstr>II этап Реализация проекта (поиск ответа на поставленный вопрос). 1.Поиск информации о природном материале - глине.  2.Создание альбома (фиксирование этапов работы и результатов исследования). 3.Практическая деятельность.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Муниципальное бюджетное дошкольное образовательное учреждение «Детский сад №33»     Исследовательский проект по направлению: естествознание – неживая природа «Что же такое глина?»</vt:lpstr>
    </vt:vector>
  </TitlesOfParts>
  <Company>иавпи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Мама</dc:creator>
  <cp:lastModifiedBy>Ольга</cp:lastModifiedBy>
  <cp:revision>104</cp:revision>
  <dcterms:created xsi:type="dcterms:W3CDTF">2017-03-22T13:18:33Z</dcterms:created>
  <dcterms:modified xsi:type="dcterms:W3CDTF">2018-03-28T08:12:10Z</dcterms:modified>
</cp:coreProperties>
</file>